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A60"/>
    <a:srgbClr val="E8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95" autoAdjust="0"/>
  </p:normalViewPr>
  <p:slideViewPr>
    <p:cSldViewPr snapToGrid="0">
      <p:cViewPr varScale="1">
        <p:scale>
          <a:sx n="107" d="100"/>
          <a:sy n="107" d="100"/>
        </p:scale>
        <p:origin x="67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5F3B-16EB-4831-9948-2DE945F6F80F}" type="datetimeFigureOut">
              <a:rPr lang="fr-FR" smtClean="0"/>
              <a:t>19/07/2022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03F1-DAC2-4AA5-9D31-173D170B0E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44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5F3B-16EB-4831-9948-2DE945F6F80F}" type="datetimeFigureOut">
              <a:rPr lang="fr-FR" smtClean="0"/>
              <a:t>19/07/2022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03F1-DAC2-4AA5-9D31-173D170B0E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4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5F3B-16EB-4831-9948-2DE945F6F80F}" type="datetimeFigureOut">
              <a:rPr lang="fr-FR" smtClean="0"/>
              <a:t>19/07/2022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03F1-DAC2-4AA5-9D31-173D170B0E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68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5F3B-16EB-4831-9948-2DE945F6F80F}" type="datetimeFigureOut">
              <a:rPr lang="fr-FR" smtClean="0"/>
              <a:t>19/07/2022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03F1-DAC2-4AA5-9D31-173D170B0E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7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5F3B-16EB-4831-9948-2DE945F6F80F}" type="datetimeFigureOut">
              <a:rPr lang="fr-FR" smtClean="0"/>
              <a:t>19/07/2022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03F1-DAC2-4AA5-9D31-173D170B0E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60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5F3B-16EB-4831-9948-2DE945F6F80F}" type="datetimeFigureOut">
              <a:rPr lang="fr-FR" smtClean="0"/>
              <a:t>19/07/2022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03F1-DAC2-4AA5-9D31-173D170B0E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22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5F3B-16EB-4831-9948-2DE945F6F80F}" type="datetimeFigureOut">
              <a:rPr lang="fr-FR" smtClean="0"/>
              <a:t>19/07/2022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03F1-DAC2-4AA5-9D31-173D170B0E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89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5F3B-16EB-4831-9948-2DE945F6F80F}" type="datetimeFigureOut">
              <a:rPr lang="fr-FR" smtClean="0"/>
              <a:t>19/07/2022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03F1-DAC2-4AA5-9D31-173D170B0E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42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5F3B-16EB-4831-9948-2DE945F6F80F}" type="datetimeFigureOut">
              <a:rPr lang="fr-FR" smtClean="0"/>
              <a:t>19/07/2022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03F1-DAC2-4AA5-9D31-173D170B0E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82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5F3B-16EB-4831-9948-2DE945F6F80F}" type="datetimeFigureOut">
              <a:rPr lang="fr-FR" smtClean="0"/>
              <a:t>19/07/2022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03F1-DAC2-4AA5-9D31-173D170B0E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02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5F3B-16EB-4831-9948-2DE945F6F80F}" type="datetimeFigureOut">
              <a:rPr lang="fr-FR" smtClean="0"/>
              <a:t>19/07/2022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03F1-DAC2-4AA5-9D31-173D170B0E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43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65F3B-16EB-4831-9948-2DE945F6F80F}" type="datetimeFigureOut">
              <a:rPr lang="fr-FR" smtClean="0"/>
              <a:t>19/07/2022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03F1-DAC2-4AA5-9D31-173D170B0E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12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82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3378" y="726442"/>
            <a:ext cx="1764545" cy="112521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40" y="546578"/>
            <a:ext cx="4891542" cy="631142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606415" y="2497836"/>
            <a:ext cx="5704588" cy="2177519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0"/>
              </a:spcBef>
            </a:pPr>
            <a:r>
              <a:rPr lang="fr-FR" sz="5000" b="1" spc="-75" dirty="0" smtClean="0">
                <a:solidFill>
                  <a:srgbClr val="FFF0E6"/>
                </a:solidFill>
                <a:latin typeface="Arial Narrow"/>
                <a:cs typeface="Arial Narrow"/>
              </a:rPr>
              <a:t>Données épidémiologiques Hauts-de-France 2020</a:t>
            </a:r>
            <a:endParaRPr sz="5000" dirty="0">
              <a:latin typeface="Arial Narrow"/>
              <a:cs typeface="Arial Narrow"/>
            </a:endParaRPr>
          </a:p>
        </p:txBody>
      </p:sp>
      <p:pic>
        <p:nvPicPr>
          <p:cNvPr id="9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41080" y="0"/>
            <a:ext cx="3550920" cy="208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0" y="0"/>
            <a:ext cx="12192000" cy="1676400"/>
            <a:chOff x="-1" y="0"/>
            <a:chExt cx="12192000" cy="1840230"/>
          </a:xfrm>
        </p:grpSpPr>
        <p:sp>
          <p:nvSpPr>
            <p:cNvPr id="5" name="object 3"/>
            <p:cNvSpPr/>
            <p:nvPr/>
          </p:nvSpPr>
          <p:spPr>
            <a:xfrm>
              <a:off x="-1" y="0"/>
              <a:ext cx="12192000" cy="1840230"/>
            </a:xfrm>
            <a:custGeom>
              <a:avLst/>
              <a:gdLst/>
              <a:ahLst/>
              <a:cxnLst/>
              <a:rect l="l" t="t" r="r" b="b"/>
              <a:pathLst>
                <a:path w="12192000" h="1840230">
                  <a:moveTo>
                    <a:pt x="12192001" y="0"/>
                  </a:moveTo>
                  <a:lnTo>
                    <a:pt x="0" y="0"/>
                  </a:lnTo>
                  <a:lnTo>
                    <a:pt x="0" y="1839946"/>
                  </a:lnTo>
                  <a:lnTo>
                    <a:pt x="12192001" y="1839946"/>
                  </a:lnTo>
                  <a:lnTo>
                    <a:pt x="12192001" y="0"/>
                  </a:lnTo>
                  <a:close/>
                </a:path>
              </a:pathLst>
            </a:custGeom>
            <a:solidFill>
              <a:srgbClr val="FFF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49978" y="0"/>
              <a:ext cx="2942019" cy="1724296"/>
            </a:xfrm>
            <a:prstGeom prst="rect">
              <a:avLst/>
            </a:prstGeom>
          </p:spPr>
        </p:pic>
      </p:grpSp>
      <p:sp>
        <p:nvSpPr>
          <p:cNvPr id="7" name="ZoneTexte 6"/>
          <p:cNvSpPr txBox="1"/>
          <p:nvPr/>
        </p:nvSpPr>
        <p:spPr>
          <a:xfrm>
            <a:off x="152400" y="115183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082849"/>
                </a:solidFill>
                <a:latin typeface="Antonio" panose="02000503000000000000" pitchFamily="2" charset="0"/>
              </a:rPr>
              <a:t>Les données de suivi VIH dans les </a:t>
            </a:r>
          </a:p>
          <a:p>
            <a:r>
              <a:rPr lang="fr-FR" sz="4400" dirty="0" smtClean="0">
                <a:solidFill>
                  <a:srgbClr val="082849"/>
                </a:solidFill>
                <a:latin typeface="Antonio" panose="02000503000000000000" pitchFamily="2" charset="0"/>
              </a:rPr>
              <a:t>Hauts-de-France</a:t>
            </a:r>
            <a:endParaRPr lang="fr-FR" sz="4400" dirty="0">
              <a:solidFill>
                <a:srgbClr val="082849"/>
              </a:solidFill>
              <a:latin typeface="Antonio" panose="02000503000000000000" pitchFamily="2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1191713" y="2196000"/>
            <a:ext cx="9525765" cy="1512074"/>
            <a:chOff x="1312765" y="2196000"/>
            <a:chExt cx="9525765" cy="151207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445" y="2196000"/>
              <a:ext cx="2362200" cy="151207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765" y="2196000"/>
              <a:ext cx="1782656" cy="151200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6462" y="2196000"/>
              <a:ext cx="1152068" cy="1512000"/>
            </a:xfrm>
            <a:prstGeom prst="rect">
              <a:avLst/>
            </a:prstGeom>
          </p:spPr>
        </p:pic>
      </p:grpSp>
      <p:grpSp>
        <p:nvGrpSpPr>
          <p:cNvPr id="16" name="Groupe 15"/>
          <p:cNvGrpSpPr/>
          <p:nvPr/>
        </p:nvGrpSpPr>
        <p:grpSpPr>
          <a:xfrm>
            <a:off x="123419" y="3870350"/>
            <a:ext cx="11945163" cy="1394422"/>
            <a:chOff x="246152" y="3870350"/>
            <a:chExt cx="11945163" cy="1394422"/>
          </a:xfrm>
        </p:grpSpPr>
        <p:sp>
          <p:nvSpPr>
            <p:cNvPr id="9" name="ZoneTexte 8"/>
            <p:cNvSpPr txBox="1"/>
            <p:nvPr/>
          </p:nvSpPr>
          <p:spPr>
            <a:xfrm>
              <a:off x="246152" y="3870350"/>
              <a:ext cx="3886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rgbClr val="E85D5D"/>
                  </a:solidFill>
                  <a:latin typeface="Antonio" panose="02000503000000000000" pitchFamily="2" charset="0"/>
                </a:rPr>
                <a:t>4697</a:t>
              </a:r>
            </a:p>
            <a:p>
              <a:pPr algn="ctr"/>
              <a:r>
                <a:rPr lang="fr-FR" sz="2400" dirty="0">
                  <a:solidFill>
                    <a:srgbClr val="082849"/>
                  </a:solidFill>
                  <a:latin typeface="Antonio" panose="02000503000000000000" pitchFamily="2" charset="0"/>
                </a:rPr>
                <a:t>Nombre de personnes suivies pour le VIH dans les </a:t>
              </a:r>
              <a:r>
                <a:rPr lang="fr-FR" sz="2400" dirty="0" smtClean="0">
                  <a:solidFill>
                    <a:srgbClr val="082849"/>
                  </a:solidFill>
                  <a:latin typeface="Antonio" panose="02000503000000000000" pitchFamily="2" charset="0"/>
                </a:rPr>
                <a:t>HDF</a:t>
              </a:r>
              <a:endParaRPr lang="fr-FR" sz="2400" dirty="0">
                <a:solidFill>
                  <a:srgbClr val="082849"/>
                </a:solidFill>
                <a:latin typeface="Antonio" panose="02000503000000000000" pitchFamily="2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260000" y="3879777"/>
              <a:ext cx="3886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 smtClean="0">
                  <a:solidFill>
                    <a:srgbClr val="E85D5D"/>
                  </a:solidFill>
                  <a:latin typeface="Antonio" panose="02000503000000000000" pitchFamily="2" charset="0"/>
                </a:rPr>
                <a:t>48 ans</a:t>
              </a:r>
              <a:endParaRPr lang="fr-FR" sz="3600" b="1" dirty="0">
                <a:solidFill>
                  <a:srgbClr val="E85D5D"/>
                </a:solidFill>
                <a:latin typeface="Antonio" panose="02000503000000000000" pitchFamily="2" charset="0"/>
              </a:endParaRPr>
            </a:p>
            <a:p>
              <a:pPr algn="ctr"/>
              <a:r>
                <a:rPr lang="fr-FR" sz="2400" dirty="0" smtClean="0">
                  <a:solidFill>
                    <a:srgbClr val="082849"/>
                  </a:solidFill>
                  <a:latin typeface="Antonio" panose="02000503000000000000" pitchFamily="2" charset="0"/>
                </a:rPr>
                <a:t>Age moyen des personnes suivies</a:t>
              </a:r>
              <a:endParaRPr lang="fr-FR" sz="2400" dirty="0">
                <a:solidFill>
                  <a:srgbClr val="082849"/>
                </a:solidFill>
                <a:latin typeface="Antonio" panose="02000503000000000000" pitchFamily="2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8305115" y="3870350"/>
              <a:ext cx="3886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 smtClean="0">
                  <a:solidFill>
                    <a:srgbClr val="E85D5D"/>
                  </a:solidFill>
                  <a:latin typeface="Antonio" panose="02000503000000000000" pitchFamily="2" charset="0"/>
                </a:rPr>
                <a:t>12 ans</a:t>
              </a:r>
              <a:endParaRPr lang="fr-FR" sz="3600" b="1" dirty="0">
                <a:solidFill>
                  <a:srgbClr val="E85D5D"/>
                </a:solidFill>
                <a:latin typeface="Antonio" panose="02000503000000000000" pitchFamily="2" charset="0"/>
              </a:endParaRPr>
            </a:p>
            <a:p>
              <a:pPr algn="ctr"/>
              <a:r>
                <a:rPr lang="fr-FR" sz="2400" dirty="0" smtClean="0">
                  <a:solidFill>
                    <a:srgbClr val="082849"/>
                  </a:solidFill>
                  <a:latin typeface="Antonio" panose="02000503000000000000" pitchFamily="2" charset="0"/>
                </a:rPr>
                <a:t>Année médiane de séropositivité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000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0" y="0"/>
            <a:ext cx="12192000" cy="1676400"/>
            <a:chOff x="-1" y="0"/>
            <a:chExt cx="12192000" cy="1840230"/>
          </a:xfrm>
        </p:grpSpPr>
        <p:sp>
          <p:nvSpPr>
            <p:cNvPr id="5" name="object 3"/>
            <p:cNvSpPr/>
            <p:nvPr/>
          </p:nvSpPr>
          <p:spPr>
            <a:xfrm>
              <a:off x="-1" y="0"/>
              <a:ext cx="12192000" cy="1840230"/>
            </a:xfrm>
            <a:custGeom>
              <a:avLst/>
              <a:gdLst/>
              <a:ahLst/>
              <a:cxnLst/>
              <a:rect l="l" t="t" r="r" b="b"/>
              <a:pathLst>
                <a:path w="12192000" h="1840230">
                  <a:moveTo>
                    <a:pt x="12192001" y="0"/>
                  </a:moveTo>
                  <a:lnTo>
                    <a:pt x="0" y="0"/>
                  </a:lnTo>
                  <a:lnTo>
                    <a:pt x="0" y="1839946"/>
                  </a:lnTo>
                  <a:lnTo>
                    <a:pt x="12192001" y="1839946"/>
                  </a:lnTo>
                  <a:lnTo>
                    <a:pt x="12192001" y="0"/>
                  </a:lnTo>
                  <a:close/>
                </a:path>
              </a:pathLst>
            </a:custGeom>
            <a:solidFill>
              <a:srgbClr val="FFF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49978" y="0"/>
              <a:ext cx="2942019" cy="1724296"/>
            </a:xfrm>
            <a:prstGeom prst="rect">
              <a:avLst/>
            </a:prstGeom>
          </p:spPr>
        </p:pic>
      </p:grpSp>
      <p:sp>
        <p:nvSpPr>
          <p:cNvPr id="7" name="ZoneTexte 6"/>
          <p:cNvSpPr txBox="1"/>
          <p:nvPr/>
        </p:nvSpPr>
        <p:spPr>
          <a:xfrm>
            <a:off x="163033" y="497958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082849"/>
                </a:solidFill>
                <a:latin typeface="Antonio" panose="02000503000000000000" pitchFamily="2" charset="0"/>
              </a:rPr>
              <a:t>Répartition des contaminations par sexe</a:t>
            </a:r>
            <a:endParaRPr lang="fr-FR" sz="4400" dirty="0">
              <a:solidFill>
                <a:srgbClr val="082849"/>
              </a:solidFill>
              <a:latin typeface="Antonio" panose="0200050300000000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51" y="1973405"/>
            <a:ext cx="1391000" cy="2439107"/>
          </a:xfrm>
          <a:prstGeom prst="rect">
            <a:avLst/>
          </a:prstGeom>
          <a:ln>
            <a:solidFill>
              <a:srgbClr val="073A60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65" y="1941505"/>
            <a:ext cx="2440800" cy="24408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600" y="1959254"/>
            <a:ext cx="2440800" cy="24408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18977" y="4805917"/>
            <a:ext cx="3306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E85D5D"/>
                </a:solidFill>
                <a:latin typeface="Antonio" panose="02000503000000000000" pitchFamily="2" charset="0"/>
              </a:rPr>
              <a:t>31.6% </a:t>
            </a:r>
            <a:endParaRPr lang="fr-FR" sz="3600" b="1" dirty="0" smtClean="0">
              <a:solidFill>
                <a:srgbClr val="E85D5D"/>
              </a:solidFill>
              <a:latin typeface="Antonio" panose="02000503000000000000" pitchFamily="2" charset="0"/>
            </a:endParaRPr>
          </a:p>
          <a:p>
            <a:pPr algn="ctr"/>
            <a:r>
              <a:rPr lang="fr-FR" sz="2400" dirty="0" smtClean="0">
                <a:solidFill>
                  <a:srgbClr val="073A60"/>
                </a:solidFill>
                <a:latin typeface="Antonio" panose="02000503000000000000" pitchFamily="2" charset="0"/>
              </a:rPr>
              <a:t>de femmes</a:t>
            </a:r>
            <a:endParaRPr lang="fr-FR" sz="2400" dirty="0">
              <a:solidFill>
                <a:srgbClr val="073A60"/>
              </a:solidFill>
              <a:latin typeface="Antonio" panose="02000503000000000000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447959" y="4798825"/>
            <a:ext cx="3306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E85D5D"/>
                </a:solidFill>
                <a:latin typeface="Antonio" panose="02000503000000000000" pitchFamily="2" charset="0"/>
              </a:rPr>
              <a:t>67,8% </a:t>
            </a:r>
          </a:p>
          <a:p>
            <a:pPr algn="ctr"/>
            <a:r>
              <a:rPr lang="fr-FR" sz="2400" dirty="0" smtClean="0">
                <a:solidFill>
                  <a:srgbClr val="073A60"/>
                </a:solidFill>
                <a:latin typeface="Antonio" panose="02000503000000000000" pitchFamily="2" charset="0"/>
              </a:rPr>
              <a:t>d’hommes</a:t>
            </a:r>
            <a:endParaRPr lang="fr-FR" sz="2400" dirty="0">
              <a:solidFill>
                <a:srgbClr val="073A60"/>
              </a:solidFill>
              <a:latin typeface="Antonio" panose="02000503000000000000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459986" y="4802365"/>
            <a:ext cx="3306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E85D5D"/>
                </a:solidFill>
                <a:latin typeface="Antonio" panose="02000503000000000000" pitchFamily="2" charset="0"/>
              </a:rPr>
              <a:t>0,8% </a:t>
            </a:r>
          </a:p>
          <a:p>
            <a:pPr algn="ctr"/>
            <a:r>
              <a:rPr lang="fr-FR" sz="2400" dirty="0" smtClean="0">
                <a:solidFill>
                  <a:srgbClr val="073A60"/>
                </a:solidFill>
                <a:latin typeface="Antonio" panose="02000503000000000000" pitchFamily="2" charset="0"/>
              </a:rPr>
              <a:t>de transgenres</a:t>
            </a:r>
            <a:endParaRPr lang="fr-FR" sz="2400" dirty="0">
              <a:solidFill>
                <a:srgbClr val="073A60"/>
              </a:solidFill>
              <a:latin typeface="Antonio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0" y="0"/>
            <a:ext cx="12192000" cy="1676400"/>
            <a:chOff x="-1" y="0"/>
            <a:chExt cx="12192000" cy="1840230"/>
          </a:xfrm>
        </p:grpSpPr>
        <p:sp>
          <p:nvSpPr>
            <p:cNvPr id="5" name="object 3"/>
            <p:cNvSpPr/>
            <p:nvPr/>
          </p:nvSpPr>
          <p:spPr>
            <a:xfrm>
              <a:off x="-1" y="0"/>
              <a:ext cx="12192000" cy="1840230"/>
            </a:xfrm>
            <a:custGeom>
              <a:avLst/>
              <a:gdLst/>
              <a:ahLst/>
              <a:cxnLst/>
              <a:rect l="l" t="t" r="r" b="b"/>
              <a:pathLst>
                <a:path w="12192000" h="1840230">
                  <a:moveTo>
                    <a:pt x="12192001" y="0"/>
                  </a:moveTo>
                  <a:lnTo>
                    <a:pt x="0" y="0"/>
                  </a:lnTo>
                  <a:lnTo>
                    <a:pt x="0" y="1839946"/>
                  </a:lnTo>
                  <a:lnTo>
                    <a:pt x="12192001" y="1839946"/>
                  </a:lnTo>
                  <a:lnTo>
                    <a:pt x="12192001" y="0"/>
                  </a:lnTo>
                  <a:close/>
                </a:path>
              </a:pathLst>
            </a:custGeom>
            <a:solidFill>
              <a:srgbClr val="FFF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49978" y="0"/>
              <a:ext cx="2942019" cy="1724296"/>
            </a:xfrm>
            <a:prstGeom prst="rect">
              <a:avLst/>
            </a:prstGeom>
          </p:spPr>
        </p:pic>
      </p:grpSp>
      <p:sp>
        <p:nvSpPr>
          <p:cNvPr id="7" name="ZoneTexte 6"/>
          <p:cNvSpPr txBox="1"/>
          <p:nvPr/>
        </p:nvSpPr>
        <p:spPr>
          <a:xfrm>
            <a:off x="163033" y="497958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082849"/>
                </a:solidFill>
                <a:latin typeface="Antonio" panose="02000503000000000000" pitchFamily="2" charset="0"/>
              </a:rPr>
              <a:t>Répartition par mode de contaminations</a:t>
            </a:r>
            <a:endParaRPr lang="fr-FR" sz="4400" dirty="0">
              <a:solidFill>
                <a:srgbClr val="082849"/>
              </a:solidFill>
              <a:latin typeface="Antonio" panose="02000503000000000000" pitchFamily="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45" y="1973404"/>
            <a:ext cx="2026210" cy="202621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38" y="1973403"/>
            <a:ext cx="2026800" cy="20268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99" y="1976946"/>
            <a:ext cx="2026210" cy="202621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53" y="1979537"/>
            <a:ext cx="2037302" cy="202680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563527" y="4199860"/>
            <a:ext cx="17969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E85D5D"/>
                </a:solidFill>
                <a:latin typeface="Antonio" panose="02000503000000000000" pitchFamily="2" charset="0"/>
              </a:rPr>
              <a:t>18,3% </a:t>
            </a:r>
          </a:p>
          <a:p>
            <a:pPr algn="ctr"/>
            <a:r>
              <a:rPr lang="fr-FR" sz="2400" dirty="0">
                <a:solidFill>
                  <a:srgbClr val="073A60"/>
                </a:solidFill>
                <a:latin typeface="Antonio" panose="02000503000000000000" pitchFamily="2" charset="0"/>
              </a:rPr>
              <a:t>d</a:t>
            </a:r>
            <a:r>
              <a:rPr lang="fr-FR" sz="2400" dirty="0" smtClean="0">
                <a:solidFill>
                  <a:srgbClr val="073A60"/>
                </a:solidFill>
                <a:latin typeface="Antonio" panose="02000503000000000000" pitchFamily="2" charset="0"/>
              </a:rPr>
              <a:t>’hommes hétérosexuels</a:t>
            </a:r>
            <a:endParaRPr lang="fr-FR" sz="2400" dirty="0">
              <a:solidFill>
                <a:srgbClr val="073A60"/>
              </a:solidFill>
              <a:latin typeface="Antonio" panose="02000503000000000000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521673" y="4203403"/>
            <a:ext cx="20005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E85D5D"/>
                </a:solidFill>
                <a:latin typeface="Antonio" panose="02000503000000000000" pitchFamily="2" charset="0"/>
              </a:rPr>
              <a:t>27,7% </a:t>
            </a:r>
          </a:p>
          <a:p>
            <a:pPr algn="ctr"/>
            <a:r>
              <a:rPr lang="fr-FR" sz="2400" dirty="0" smtClean="0">
                <a:solidFill>
                  <a:srgbClr val="073A60"/>
                </a:solidFill>
                <a:latin typeface="Antonio" panose="02000503000000000000" pitchFamily="2" charset="0"/>
              </a:rPr>
              <a:t>de femmes </a:t>
            </a:r>
            <a:r>
              <a:rPr lang="fr-FR" sz="2400" dirty="0" smtClean="0">
                <a:solidFill>
                  <a:srgbClr val="073A60"/>
                </a:solidFill>
                <a:latin typeface="Antonio" panose="02000503000000000000" pitchFamily="2" charset="0"/>
              </a:rPr>
              <a:t>hétérosexuelles</a:t>
            </a:r>
            <a:endParaRPr lang="fr-FR" sz="2400" dirty="0">
              <a:solidFill>
                <a:srgbClr val="073A60"/>
              </a:solidFill>
              <a:latin typeface="Antonio" panose="02000503000000000000" pitchFamily="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726246" y="4206941"/>
            <a:ext cx="18798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E85D5D"/>
                </a:solidFill>
                <a:latin typeface="Antonio" panose="02000503000000000000" pitchFamily="2" charset="0"/>
              </a:rPr>
              <a:t>41,1% </a:t>
            </a:r>
          </a:p>
          <a:p>
            <a:pPr algn="ctr"/>
            <a:r>
              <a:rPr lang="fr-FR" sz="2400" dirty="0">
                <a:solidFill>
                  <a:srgbClr val="073A60"/>
                </a:solidFill>
                <a:latin typeface="Antonio" panose="02000503000000000000" pitchFamily="2" charset="0"/>
              </a:rPr>
              <a:t>d</a:t>
            </a:r>
            <a:r>
              <a:rPr lang="fr-FR" sz="2400" dirty="0" smtClean="0">
                <a:solidFill>
                  <a:srgbClr val="073A60"/>
                </a:solidFill>
                <a:latin typeface="Antonio" panose="02000503000000000000" pitchFamily="2" charset="0"/>
              </a:rPr>
              <a:t>e personnes </a:t>
            </a:r>
            <a:r>
              <a:rPr lang="fr-FR" sz="2400" dirty="0" smtClean="0">
                <a:solidFill>
                  <a:srgbClr val="073A60"/>
                </a:solidFill>
                <a:latin typeface="Antonio" panose="02000503000000000000" pitchFamily="2" charset="0"/>
              </a:rPr>
              <a:t>homosexuelles</a:t>
            </a:r>
            <a:endParaRPr lang="fr-FR" sz="2400" dirty="0">
              <a:solidFill>
                <a:srgbClr val="073A60"/>
              </a:solidFill>
              <a:latin typeface="Antonio" panose="02000503000000000000" pitchFamily="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803234" y="4210484"/>
            <a:ext cx="1796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E85D5D"/>
                </a:solidFill>
                <a:latin typeface="Antonio" panose="02000503000000000000" pitchFamily="2" charset="0"/>
              </a:rPr>
              <a:t>3,8% </a:t>
            </a:r>
          </a:p>
          <a:p>
            <a:pPr algn="ctr"/>
            <a:r>
              <a:rPr lang="fr-FR" sz="2400" dirty="0">
                <a:solidFill>
                  <a:srgbClr val="073A60"/>
                </a:solidFill>
                <a:latin typeface="Antonio" panose="02000503000000000000" pitchFamily="2" charset="0"/>
              </a:rPr>
              <a:t>d</a:t>
            </a:r>
            <a:r>
              <a:rPr lang="fr-FR" sz="2400" dirty="0" smtClean="0">
                <a:solidFill>
                  <a:srgbClr val="073A60"/>
                </a:solidFill>
                <a:latin typeface="Antonio" panose="02000503000000000000" pitchFamily="2" charset="0"/>
              </a:rPr>
              <a:t>’UDVI</a:t>
            </a:r>
            <a:endParaRPr lang="fr-FR" sz="2400" dirty="0">
              <a:solidFill>
                <a:srgbClr val="073A60"/>
              </a:solidFill>
              <a:latin typeface="Antonio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1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0" y="0"/>
            <a:ext cx="12192000" cy="1676400"/>
            <a:chOff x="-1" y="0"/>
            <a:chExt cx="12192000" cy="1840230"/>
          </a:xfrm>
        </p:grpSpPr>
        <p:sp>
          <p:nvSpPr>
            <p:cNvPr id="5" name="object 3"/>
            <p:cNvSpPr/>
            <p:nvPr/>
          </p:nvSpPr>
          <p:spPr>
            <a:xfrm>
              <a:off x="-1" y="0"/>
              <a:ext cx="12192000" cy="1840230"/>
            </a:xfrm>
            <a:custGeom>
              <a:avLst/>
              <a:gdLst/>
              <a:ahLst/>
              <a:cxnLst/>
              <a:rect l="l" t="t" r="r" b="b"/>
              <a:pathLst>
                <a:path w="12192000" h="1840230">
                  <a:moveTo>
                    <a:pt x="12192001" y="0"/>
                  </a:moveTo>
                  <a:lnTo>
                    <a:pt x="0" y="0"/>
                  </a:lnTo>
                  <a:lnTo>
                    <a:pt x="0" y="1839946"/>
                  </a:lnTo>
                  <a:lnTo>
                    <a:pt x="12192001" y="1839946"/>
                  </a:lnTo>
                  <a:lnTo>
                    <a:pt x="12192001" y="0"/>
                  </a:lnTo>
                  <a:close/>
                </a:path>
              </a:pathLst>
            </a:custGeom>
            <a:solidFill>
              <a:srgbClr val="FFF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49978" y="0"/>
              <a:ext cx="2942019" cy="1724296"/>
            </a:xfrm>
            <a:prstGeom prst="rect">
              <a:avLst/>
            </a:prstGeom>
          </p:spPr>
        </p:pic>
      </p:grpSp>
      <p:sp>
        <p:nvSpPr>
          <p:cNvPr id="7" name="ZoneTexte 6"/>
          <p:cNvSpPr txBox="1"/>
          <p:nvPr/>
        </p:nvSpPr>
        <p:spPr>
          <a:xfrm>
            <a:off x="163033" y="497958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082849"/>
                </a:solidFill>
                <a:latin typeface="Antonio" panose="02000503000000000000" pitchFamily="2" charset="0"/>
              </a:rPr>
              <a:t>Répartition par pays de naissance</a:t>
            </a:r>
            <a:endParaRPr lang="fr-FR" sz="4400" dirty="0">
              <a:solidFill>
                <a:srgbClr val="082849"/>
              </a:solidFill>
              <a:latin typeface="Antonio" panose="02000503000000000000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63527" y="4199860"/>
            <a:ext cx="1796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E85D5D"/>
                </a:solidFill>
                <a:latin typeface="Antonio" panose="02000503000000000000" pitchFamily="2" charset="0"/>
              </a:rPr>
              <a:t>64,5% </a:t>
            </a:r>
          </a:p>
          <a:p>
            <a:pPr algn="ctr"/>
            <a:r>
              <a:rPr lang="fr-FR" sz="2400" dirty="0">
                <a:solidFill>
                  <a:srgbClr val="073A60"/>
                </a:solidFill>
                <a:latin typeface="Antonio" panose="02000503000000000000" pitchFamily="2" charset="0"/>
              </a:rPr>
              <a:t>e</a:t>
            </a:r>
            <a:r>
              <a:rPr lang="fr-FR" sz="2400" dirty="0" smtClean="0">
                <a:solidFill>
                  <a:srgbClr val="073A60"/>
                </a:solidFill>
                <a:latin typeface="Antonio" panose="02000503000000000000" pitchFamily="2" charset="0"/>
              </a:rPr>
              <a:t>n France</a:t>
            </a:r>
            <a:endParaRPr lang="fr-FR" sz="2400" dirty="0">
              <a:solidFill>
                <a:srgbClr val="073A60"/>
              </a:solidFill>
              <a:latin typeface="Antonio" panose="02000503000000000000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629253" y="4203403"/>
            <a:ext cx="1796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E85D5D"/>
                </a:solidFill>
                <a:latin typeface="Antonio" panose="02000503000000000000" pitchFamily="2" charset="0"/>
              </a:rPr>
              <a:t>26,4% </a:t>
            </a:r>
          </a:p>
          <a:p>
            <a:pPr algn="ctr"/>
            <a:r>
              <a:rPr lang="fr-FR" sz="2400" dirty="0" smtClean="0">
                <a:solidFill>
                  <a:srgbClr val="073A60"/>
                </a:solidFill>
                <a:latin typeface="Antonio" panose="02000503000000000000" pitchFamily="2" charset="0"/>
              </a:rPr>
              <a:t>En AFSS</a:t>
            </a:r>
            <a:endParaRPr lang="fr-FR" sz="2400" dirty="0">
              <a:solidFill>
                <a:srgbClr val="073A60"/>
              </a:solidFill>
              <a:latin typeface="Antonio" panose="02000503000000000000" pitchFamily="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482321" y="4196308"/>
            <a:ext cx="243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E85D5D"/>
                </a:solidFill>
                <a:latin typeface="Antonio" panose="02000503000000000000" pitchFamily="2" charset="0"/>
              </a:rPr>
              <a:t>2,8% </a:t>
            </a:r>
          </a:p>
          <a:p>
            <a:pPr algn="ctr"/>
            <a:r>
              <a:rPr lang="fr-FR" sz="2400" dirty="0" smtClean="0">
                <a:solidFill>
                  <a:srgbClr val="073A60"/>
                </a:solidFill>
                <a:latin typeface="Antonio" panose="02000503000000000000" pitchFamily="2" charset="0"/>
              </a:rPr>
              <a:t>Nés au Maghreb ou au Moyen-Orient</a:t>
            </a:r>
            <a:endParaRPr lang="fr-FR" sz="2400" dirty="0">
              <a:solidFill>
                <a:srgbClr val="073A60"/>
              </a:solidFill>
              <a:latin typeface="Antonio" panose="02000503000000000000" pitchFamily="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803234" y="4210484"/>
            <a:ext cx="17969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E85D5D"/>
                </a:solidFill>
                <a:latin typeface="Antonio" panose="02000503000000000000" pitchFamily="2" charset="0"/>
              </a:rPr>
              <a:t>6,3% </a:t>
            </a:r>
          </a:p>
          <a:p>
            <a:pPr algn="ctr"/>
            <a:r>
              <a:rPr lang="fr-FR" sz="2400" dirty="0" smtClean="0">
                <a:solidFill>
                  <a:srgbClr val="073A60"/>
                </a:solidFill>
                <a:latin typeface="Antonio" panose="02000503000000000000" pitchFamily="2" charset="0"/>
              </a:rPr>
              <a:t>Nés dans une autre région</a:t>
            </a:r>
            <a:endParaRPr lang="fr-FR" sz="2400" dirty="0">
              <a:solidFill>
                <a:srgbClr val="073A60"/>
              </a:solidFill>
              <a:latin typeface="Antonio" panose="02000503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1" y="2149549"/>
            <a:ext cx="1890823" cy="189082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18" y="2149549"/>
            <a:ext cx="1890000" cy="1890000"/>
          </a:xfrm>
          <a:prstGeom prst="rect">
            <a:avLst/>
          </a:prstGeom>
          <a:ln>
            <a:noFill/>
          </a:ln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t="3657" r="10740" b="11394"/>
          <a:stretch/>
        </p:blipFill>
        <p:spPr>
          <a:xfrm>
            <a:off x="6751672" y="2169037"/>
            <a:ext cx="1889999" cy="18900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723" y="2149550"/>
            <a:ext cx="1890000" cy="1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0" y="0"/>
            <a:ext cx="12192000" cy="1676400"/>
            <a:chOff x="-1" y="0"/>
            <a:chExt cx="12192000" cy="1840230"/>
          </a:xfrm>
        </p:grpSpPr>
        <p:sp>
          <p:nvSpPr>
            <p:cNvPr id="5" name="object 3"/>
            <p:cNvSpPr/>
            <p:nvPr/>
          </p:nvSpPr>
          <p:spPr>
            <a:xfrm>
              <a:off x="-1" y="0"/>
              <a:ext cx="12192000" cy="1840230"/>
            </a:xfrm>
            <a:custGeom>
              <a:avLst/>
              <a:gdLst/>
              <a:ahLst/>
              <a:cxnLst/>
              <a:rect l="l" t="t" r="r" b="b"/>
              <a:pathLst>
                <a:path w="12192000" h="1840230">
                  <a:moveTo>
                    <a:pt x="12192001" y="0"/>
                  </a:moveTo>
                  <a:lnTo>
                    <a:pt x="0" y="0"/>
                  </a:lnTo>
                  <a:lnTo>
                    <a:pt x="0" y="1839946"/>
                  </a:lnTo>
                  <a:lnTo>
                    <a:pt x="12192001" y="1839946"/>
                  </a:lnTo>
                  <a:lnTo>
                    <a:pt x="12192001" y="0"/>
                  </a:lnTo>
                  <a:close/>
                </a:path>
              </a:pathLst>
            </a:custGeom>
            <a:solidFill>
              <a:srgbClr val="FFF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49978" y="0"/>
              <a:ext cx="2942019" cy="1724296"/>
            </a:xfrm>
            <a:prstGeom prst="rect">
              <a:avLst/>
            </a:prstGeom>
          </p:spPr>
        </p:pic>
      </p:grpSp>
      <p:sp>
        <p:nvSpPr>
          <p:cNvPr id="7" name="ZoneTexte 6"/>
          <p:cNvSpPr txBox="1"/>
          <p:nvPr/>
        </p:nvSpPr>
        <p:spPr>
          <a:xfrm>
            <a:off x="163033" y="497958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082849"/>
                </a:solidFill>
                <a:latin typeface="Antonio" panose="02000503000000000000" pitchFamily="2" charset="0"/>
              </a:rPr>
              <a:t>Pourcentage de personnes traitées</a:t>
            </a:r>
            <a:endParaRPr lang="fr-FR" sz="4400" dirty="0">
              <a:solidFill>
                <a:srgbClr val="082849"/>
              </a:solidFill>
              <a:latin typeface="Antonio" panose="02000503000000000000" pitchFamily="2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019300" y="2285291"/>
            <a:ext cx="8153400" cy="3125161"/>
            <a:chOff x="3212805" y="2132891"/>
            <a:chExt cx="8185297" cy="3125161"/>
          </a:xfrm>
        </p:grpSpPr>
        <p:sp>
          <p:nvSpPr>
            <p:cNvPr id="20" name="ZoneTexte 19"/>
            <p:cNvSpPr txBox="1"/>
            <p:nvPr/>
          </p:nvSpPr>
          <p:spPr>
            <a:xfrm>
              <a:off x="3212805" y="4242389"/>
              <a:ext cx="256067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 smtClean="0">
                  <a:solidFill>
                    <a:srgbClr val="E85D5D"/>
                  </a:solidFill>
                  <a:latin typeface="Antonio" panose="02000503000000000000" pitchFamily="2" charset="0"/>
                </a:rPr>
                <a:t>97,8% </a:t>
              </a:r>
            </a:p>
            <a:p>
              <a:pPr algn="ctr"/>
              <a:r>
                <a:rPr lang="fr-FR" sz="2400" dirty="0">
                  <a:ln>
                    <a:solidFill>
                      <a:srgbClr val="073A60"/>
                    </a:solidFill>
                  </a:ln>
                  <a:solidFill>
                    <a:srgbClr val="073A60"/>
                  </a:solidFill>
                  <a:latin typeface="Antonio" panose="02000503000000000000" pitchFamily="2" charset="0"/>
                </a:rPr>
                <a:t>s</a:t>
              </a:r>
              <a:r>
                <a:rPr lang="fr-FR" sz="2400" dirty="0" smtClean="0">
                  <a:ln>
                    <a:solidFill>
                      <a:srgbClr val="073A60"/>
                    </a:solidFill>
                  </a:ln>
                  <a:solidFill>
                    <a:srgbClr val="073A60"/>
                  </a:solidFill>
                  <a:latin typeface="Antonio" panose="02000503000000000000" pitchFamily="2" charset="0"/>
                </a:rPr>
                <a:t>ont sous traitement</a:t>
              </a:r>
              <a:endParaRPr lang="fr-FR" sz="2400" dirty="0">
                <a:ln>
                  <a:solidFill>
                    <a:srgbClr val="073A60"/>
                  </a:solidFill>
                </a:ln>
                <a:solidFill>
                  <a:srgbClr val="073A60"/>
                </a:solidFill>
                <a:latin typeface="Antonio" panose="02000503000000000000" pitchFamily="2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220062" y="4242382"/>
              <a:ext cx="51780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 smtClean="0">
                  <a:solidFill>
                    <a:srgbClr val="E85D5D"/>
                  </a:solidFill>
                  <a:latin typeface="Antonio" panose="02000503000000000000" pitchFamily="2" charset="0"/>
                </a:rPr>
                <a:t>92,8% </a:t>
              </a:r>
            </a:p>
            <a:p>
              <a:pPr algn="ctr"/>
              <a:r>
                <a:rPr lang="fr-FR" sz="2400" dirty="0">
                  <a:ln>
                    <a:solidFill>
                      <a:srgbClr val="073A60"/>
                    </a:solidFill>
                  </a:ln>
                  <a:solidFill>
                    <a:srgbClr val="073A60"/>
                  </a:solidFill>
                  <a:latin typeface="Antonio" panose="02000503000000000000" pitchFamily="2" charset="0"/>
                </a:rPr>
                <a:t>s</a:t>
              </a:r>
              <a:r>
                <a:rPr lang="fr-FR" sz="2400" dirty="0" smtClean="0">
                  <a:ln>
                    <a:solidFill>
                      <a:srgbClr val="073A60"/>
                    </a:solidFill>
                  </a:ln>
                  <a:solidFill>
                    <a:srgbClr val="073A60"/>
                  </a:solidFill>
                  <a:latin typeface="Antonio" panose="02000503000000000000" pitchFamily="2" charset="0"/>
                </a:rPr>
                <a:t>ont sous traitement depuis plus de 6 mois</a:t>
              </a:r>
              <a:endParaRPr lang="fr-FR" sz="2400" dirty="0">
                <a:ln>
                  <a:solidFill>
                    <a:srgbClr val="073A60"/>
                  </a:solidFill>
                </a:ln>
                <a:solidFill>
                  <a:srgbClr val="073A60"/>
                </a:solidFill>
                <a:latin typeface="Antonio" panose="02000503000000000000" pitchFamily="2" charset="0"/>
              </a:endParaRPr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790" y="2143524"/>
              <a:ext cx="1665928" cy="1890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8289" y="2132891"/>
              <a:ext cx="1890000" cy="189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26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0" y="0"/>
            <a:ext cx="12192000" cy="1676400"/>
            <a:chOff x="-1" y="0"/>
            <a:chExt cx="12192000" cy="1840230"/>
          </a:xfrm>
        </p:grpSpPr>
        <p:sp>
          <p:nvSpPr>
            <p:cNvPr id="5" name="object 3"/>
            <p:cNvSpPr/>
            <p:nvPr/>
          </p:nvSpPr>
          <p:spPr>
            <a:xfrm>
              <a:off x="-1" y="0"/>
              <a:ext cx="12192000" cy="1840230"/>
            </a:xfrm>
            <a:custGeom>
              <a:avLst/>
              <a:gdLst/>
              <a:ahLst/>
              <a:cxnLst/>
              <a:rect l="l" t="t" r="r" b="b"/>
              <a:pathLst>
                <a:path w="12192000" h="1840230">
                  <a:moveTo>
                    <a:pt x="12192001" y="0"/>
                  </a:moveTo>
                  <a:lnTo>
                    <a:pt x="0" y="0"/>
                  </a:lnTo>
                  <a:lnTo>
                    <a:pt x="0" y="1839946"/>
                  </a:lnTo>
                  <a:lnTo>
                    <a:pt x="12192001" y="1839946"/>
                  </a:lnTo>
                  <a:lnTo>
                    <a:pt x="12192001" y="0"/>
                  </a:lnTo>
                  <a:close/>
                </a:path>
              </a:pathLst>
            </a:custGeom>
            <a:solidFill>
              <a:srgbClr val="FFF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49978" y="0"/>
              <a:ext cx="2942019" cy="1724296"/>
            </a:xfrm>
            <a:prstGeom prst="rect">
              <a:avLst/>
            </a:prstGeom>
          </p:spPr>
        </p:pic>
      </p:grpSp>
      <p:sp>
        <p:nvSpPr>
          <p:cNvPr id="7" name="ZoneTexte 6"/>
          <p:cNvSpPr txBox="1"/>
          <p:nvPr/>
        </p:nvSpPr>
        <p:spPr>
          <a:xfrm>
            <a:off x="163033" y="115186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082849"/>
                </a:solidFill>
                <a:latin typeface="Antonio" panose="02000503000000000000" pitchFamily="2" charset="0"/>
              </a:rPr>
              <a:t>Pourcentage de personnes avec une charge </a:t>
            </a:r>
            <a:r>
              <a:rPr lang="fr-FR" sz="4400" dirty="0">
                <a:solidFill>
                  <a:srgbClr val="082849"/>
                </a:solidFill>
                <a:latin typeface="Antonio" panose="02000503000000000000" pitchFamily="2" charset="0"/>
              </a:rPr>
              <a:t>v</a:t>
            </a:r>
            <a:r>
              <a:rPr lang="fr-FR" sz="4400" dirty="0" smtClean="0">
                <a:solidFill>
                  <a:srgbClr val="082849"/>
                </a:solidFill>
                <a:latin typeface="Antonio" panose="02000503000000000000" pitchFamily="2" charset="0"/>
              </a:rPr>
              <a:t>irale indétectable</a:t>
            </a:r>
            <a:endParaRPr lang="fr-FR" sz="4400" dirty="0">
              <a:solidFill>
                <a:srgbClr val="082849"/>
              </a:solidFill>
              <a:latin typeface="Antonio" panose="02000503000000000000" pitchFamily="2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3442638" y="2100994"/>
            <a:ext cx="5157862" cy="3494486"/>
            <a:chOff x="6145337" y="2132891"/>
            <a:chExt cx="5178040" cy="3494486"/>
          </a:xfrm>
        </p:grpSpPr>
        <p:sp>
          <p:nvSpPr>
            <p:cNvPr id="23" name="ZoneTexte 22"/>
            <p:cNvSpPr txBox="1"/>
            <p:nvPr/>
          </p:nvSpPr>
          <p:spPr>
            <a:xfrm>
              <a:off x="6145337" y="4242382"/>
              <a:ext cx="51780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 smtClean="0">
                  <a:solidFill>
                    <a:srgbClr val="E85D5D"/>
                  </a:solidFill>
                  <a:latin typeface="Antonio" panose="02000503000000000000" pitchFamily="2" charset="0"/>
                </a:rPr>
                <a:t>91% </a:t>
              </a:r>
            </a:p>
            <a:p>
              <a:pPr algn="ctr"/>
              <a:r>
                <a:rPr lang="fr-FR" sz="2400" dirty="0" smtClean="0">
                  <a:solidFill>
                    <a:srgbClr val="073A60"/>
                  </a:solidFill>
                  <a:latin typeface="Antonio" panose="02000503000000000000" pitchFamily="2" charset="0"/>
                </a:rPr>
                <a:t>Des personnes traitées ont une charge virale indétectable</a:t>
              </a:r>
              <a:endParaRPr lang="fr-FR" sz="2400" dirty="0">
                <a:solidFill>
                  <a:srgbClr val="073A60"/>
                </a:solidFill>
                <a:latin typeface="Antonio" panose="02000503000000000000" pitchFamily="2" charset="0"/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8289" y="2132891"/>
              <a:ext cx="1890000" cy="189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87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139</Words>
  <Application>Microsoft Office PowerPoint</Application>
  <PresentationFormat>Grand écran</PresentationFormat>
  <Paragraphs>42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Antonio</vt:lpstr>
      <vt:lpstr>Arial</vt:lpstr>
      <vt:lpstr>Arial Narrow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 TOURCOING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Isciane Wohrel</dc:creator>
  <cp:lastModifiedBy>Isciane Wohrel</cp:lastModifiedBy>
  <cp:revision>14</cp:revision>
  <dcterms:created xsi:type="dcterms:W3CDTF">2022-07-12T08:07:06Z</dcterms:created>
  <dcterms:modified xsi:type="dcterms:W3CDTF">2022-07-20T12:03:15Z</dcterms:modified>
</cp:coreProperties>
</file>