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82" r:id="rId3"/>
    <p:sldId id="281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8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9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80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8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51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33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4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1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330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0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B65CAF6-A498-D045-910A-92570E4ABC0D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27A52F0-847C-CC43-905A-7F7670F5D76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16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016D3-6EA4-9A44-F49C-664016F34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653" y="59297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r-FR" sz="3600" dirty="0"/>
            </a:br>
            <a:r>
              <a:rPr lang="fr-FR" sz="3600" dirty="0"/>
              <a:t>Prévention des IST auprès des jeunes des clefs pour agir</a:t>
            </a:r>
            <a:br>
              <a:rPr lang="fr-FR" dirty="0"/>
            </a:br>
            <a:r>
              <a:rPr lang="fr-FR" sz="1800" b="1" dirty="0">
                <a:solidFill>
                  <a:srgbClr val="FFFFFF"/>
                </a:solidFill>
                <a:effectLst/>
                <a:latin typeface="Agrandir"/>
              </a:rPr>
              <a:t>Pr</a:t>
            </a:r>
            <a:r>
              <a:rPr lang="fr-FR" sz="6000" dirty="0"/>
              <a:t> </a:t>
            </a:r>
            <a:r>
              <a:rPr lang="fr-FR" sz="2700" dirty="0">
                <a:solidFill>
                  <a:schemeClr val="accent1">
                    <a:lumMod val="75000"/>
                  </a:schemeClr>
                </a:solidFill>
              </a:rPr>
              <a:t>Journée moi(s) sans tabou 16 Mai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C96E2B-791F-468D-6168-19D646D3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880" y="4462585"/>
            <a:ext cx="10993546" cy="590321"/>
          </a:xfrm>
        </p:spPr>
        <p:txBody>
          <a:bodyPr>
            <a:normAutofit/>
          </a:bodyPr>
          <a:lstStyle/>
          <a:p>
            <a:pPr algn="l"/>
            <a:r>
              <a:rPr lang="fr-FR" sz="3200" cap="none" dirty="0">
                <a:solidFill>
                  <a:schemeClr val="bg1"/>
                </a:solidFill>
              </a:rPr>
              <a:t>Dr Anne-Sophie Fresse : médecin au CEGIDD Amiens</a:t>
            </a:r>
          </a:p>
        </p:txBody>
      </p:sp>
    </p:spTree>
    <p:extLst>
      <p:ext uri="{BB962C8B-B14F-4D97-AF65-F5344CB8AC3E}">
        <p14:creationId xmlns:p14="http://schemas.microsoft.com/office/powerpoint/2010/main" val="282318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73B79-3BA3-3375-ACD5-C682E8A6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menées au CEGIDD hors les murs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6AD359-31C0-2314-7389-C26C7BD2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INFORMATION/DEPISTAGE</a:t>
            </a:r>
          </a:p>
          <a:p>
            <a:pPr lvl="1"/>
            <a:r>
              <a:rPr lang="fr-FR" sz="1800" dirty="0"/>
              <a:t>Sur demande de structure </a:t>
            </a:r>
          </a:p>
          <a:p>
            <a:pPr lvl="1"/>
            <a:r>
              <a:rPr lang="fr-FR" sz="1800" dirty="0"/>
              <a:t>Apres validation en interne</a:t>
            </a:r>
          </a:p>
          <a:p>
            <a:pPr lvl="1"/>
            <a:r>
              <a:rPr lang="fr-FR" sz="1800" dirty="0"/>
              <a:t>Information et/ou dépistage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rgbClr val="7030A0"/>
                </a:solidFill>
              </a:rPr>
              <a:t>VILLAGE SANTE</a:t>
            </a:r>
          </a:p>
          <a:p>
            <a:pPr lvl="1"/>
            <a:r>
              <a:rPr lang="fr-FR" sz="1800" dirty="0"/>
              <a:t>En partenariat avec différentes structures (CIDFF, associations, ville d’Amiens…)</a:t>
            </a:r>
          </a:p>
          <a:p>
            <a:pPr lvl="1"/>
            <a:r>
              <a:rPr lang="fr-FR" sz="1800" dirty="0"/>
              <a:t>Journée d’information et de dépistage par l’équipe du CEGIDD </a:t>
            </a:r>
          </a:p>
        </p:txBody>
      </p:sp>
    </p:spTree>
    <p:extLst>
      <p:ext uri="{BB962C8B-B14F-4D97-AF65-F5344CB8AC3E}">
        <p14:creationId xmlns:p14="http://schemas.microsoft.com/office/powerpoint/2010/main" val="361409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30445-7B09-98C2-801A-BE90629F6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8DE64B-78ED-CDCB-16DA-3871BC926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6B8371-0EC3-D259-7231-4C4A3CE427B9}"/>
              </a:ext>
            </a:extLst>
          </p:cNvPr>
          <p:cNvSpPr txBox="1"/>
          <p:nvPr/>
        </p:nvSpPr>
        <p:spPr>
          <a:xfrm>
            <a:off x="1328596" y="3663057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4162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structure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097213"/>
            <a:ext cx="75247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9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structure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097213"/>
            <a:ext cx="7515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0C2B9-A55E-D7F8-64A2-C97CBA85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Epidémiologie des IST (recueil des données)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D8D4CD7-228C-88B5-C973-378EFD80A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293" y="2181225"/>
            <a:ext cx="6199414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283CC-8BD0-7087-D845-78264C11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0F98AB7-7C65-0E69-5827-CD38D508F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r-FR" sz="3200" dirty="0">
                    <a:solidFill>
                      <a:srgbClr val="0070C0"/>
                    </a:solidFill>
                  </a:rPr>
                  <a:t>En 2022</a:t>
                </a:r>
              </a:p>
              <a:p>
                <a:pPr lvl="1"/>
                <a:r>
                  <a:rPr lang="fr-FR" sz="3200" dirty="0"/>
                  <a:t>VIH : </a:t>
                </a:r>
                <a:r>
                  <a:rPr lang="fr-FR" sz="3200" dirty="0">
                    <a:solidFill>
                      <a:srgbClr val="7030A0"/>
                    </a:solidFill>
                  </a:rPr>
                  <a:t>5000</a:t>
                </a:r>
                <a:r>
                  <a:rPr lang="fr-FR" sz="3200" dirty="0"/>
                  <a:t> nouveaux cas découverts 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</m:oMath>
                </a14:m>
                <a:endParaRPr lang="fr-FR" sz="3200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lvl="1"/>
                <a:r>
                  <a:rPr lang="fr-FR" sz="3200" dirty="0">
                    <a:sym typeface="Wingdings" pitchFamily="2" charset="2"/>
                  </a:rPr>
                  <a:t>Gonocoque : </a:t>
                </a:r>
                <a:r>
                  <a:rPr lang="fr-FR" sz="3200" dirty="0">
                    <a:solidFill>
                      <a:srgbClr val="7030A0"/>
                    </a:solidFill>
                    <a:sym typeface="Wingdings" pitchFamily="2" charset="2"/>
                  </a:rPr>
                  <a:t>13800</a:t>
                </a:r>
                <a:r>
                  <a:rPr lang="fr-FR" sz="3200" dirty="0">
                    <a:sym typeface="Wingdings" pitchFamily="2" charset="2"/>
                  </a:rPr>
                  <a:t> cas 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↓</m:t>
                    </m:r>
                  </m:oMath>
                </a14:m>
                <a:endParaRPr lang="fr-FR" sz="3200" dirty="0"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Syphilis </a:t>
                </a:r>
                <a:r>
                  <a:rPr lang="fr-FR" sz="3200" dirty="0">
                    <a:solidFill>
                      <a:srgbClr val="7030A0"/>
                    </a:solidFill>
                    <a:ea typeface="Cambria Math" panose="02040503050406030204" pitchFamily="18" charset="0"/>
                    <a:sym typeface="Wingdings" pitchFamily="2" charset="2"/>
                  </a:rPr>
                  <a:t>3300</a:t>
                </a:r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 cas  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↓</m:t>
                    </m:r>
                  </m:oMath>
                </a14:m>
                <a:endParaRPr lang="fr-FR" sz="3200" dirty="0"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Chlamydiae 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fr-FR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9%</m:t>
                    </m:r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↑</m:t>
                    </m:r>
                  </m:oMath>
                </a14:m>
                <a:endParaRPr lang="fr-FR" sz="3200" dirty="0"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(</a:t>
                </a:r>
                <a:r>
                  <a:rPr lang="fr-FR" sz="3200" dirty="0" err="1">
                    <a:ea typeface="Cambria Math" panose="02040503050406030204" pitchFamily="18" charset="0"/>
                    <a:sym typeface="Wingdings" pitchFamily="2" charset="2"/>
                  </a:rPr>
                  <a:t>Mycoplama</a:t>
                </a:r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fr-FR" sz="3200" dirty="0" err="1">
                    <a:ea typeface="Cambria Math" panose="02040503050406030204" pitchFamily="18" charset="0"/>
                    <a:sym typeface="Wingdings" pitchFamily="2" charset="2"/>
                  </a:rPr>
                  <a:t>Génitalium</a:t>
                </a:r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)</a:t>
                </a:r>
              </a:p>
              <a:p>
                <a:pPr lvl="1"/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HPV (responsable de cancer 3000 par ans et verrues génitales)</a:t>
                </a:r>
              </a:p>
              <a:p>
                <a:pPr lvl="1"/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Herpès </a:t>
                </a:r>
              </a:p>
              <a:p>
                <a:pPr lvl="1"/>
                <a:r>
                  <a:rPr lang="fr-FR" sz="3200" dirty="0">
                    <a:ea typeface="Cambria Math" panose="02040503050406030204" pitchFamily="18" charset="0"/>
                    <a:sym typeface="Wingdings" pitchFamily="2" charset="2"/>
                  </a:rPr>
                  <a:t>Hépatite B faible incidence en France mais très forte dans le monde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0F98AB7-7C65-0E69-5827-CD38D508F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5" t="-2405" b="-27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4A720-95EA-80D1-7BA8-92D852E7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 l’épidémie de Chlamydiae</a:t>
            </a:r>
          </a:p>
        </p:txBody>
      </p:sp>
      <p:pic>
        <p:nvPicPr>
          <p:cNvPr id="4" name="Picture 2" descr="Taux de dépistage des infections à Chlamydia trachomatis pour les 15 ans et plus (personnes dépistées au moins une fois dans l'année pour 1 000 habitants), secteurs public hors hospitalisations et privé, France, 2014-2021">
            <a:extLst>
              <a:ext uri="{FF2B5EF4-FFF2-40B4-BE49-F238E27FC236}">
                <a16:creationId xmlns:a16="http://schemas.microsoft.com/office/drawing/2014/main" id="{CC6FDE7D-EC1F-830D-59FE-71CF0698C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478" y="2181224"/>
            <a:ext cx="5834869" cy="38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A58EE0-0ED5-3262-316F-846228D09AE0}"/>
              </a:ext>
            </a:extLst>
          </p:cNvPr>
          <p:cNvSpPr txBox="1"/>
          <p:nvPr/>
        </p:nvSpPr>
        <p:spPr>
          <a:xfrm>
            <a:off x="838200" y="3771899"/>
            <a:ext cx="2425699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En moyenne</a:t>
            </a:r>
          </a:p>
          <a:p>
            <a:r>
              <a:rPr lang="fr-FR" dirty="0"/>
              <a:t>Chez les</a:t>
            </a:r>
            <a:r>
              <a:rPr lang="fr-FR" dirty="0">
                <a:solidFill>
                  <a:srgbClr val="AD0054"/>
                </a:solidFill>
              </a:rPr>
              <a:t> femmes </a:t>
            </a:r>
            <a:r>
              <a:rPr lang="fr-FR" dirty="0"/>
              <a:t>5% de positifs et 12% chez les moins de 25 ans</a:t>
            </a:r>
          </a:p>
          <a:p>
            <a:r>
              <a:rPr lang="fr-FR" dirty="0"/>
              <a:t>Chez les </a:t>
            </a:r>
            <a:r>
              <a:rPr lang="fr-FR" dirty="0">
                <a:solidFill>
                  <a:srgbClr val="0070C0"/>
                </a:solidFill>
              </a:rPr>
              <a:t>hommes</a:t>
            </a:r>
            <a:r>
              <a:rPr lang="fr-FR" dirty="0"/>
              <a:t> 2,5 à 3%</a:t>
            </a:r>
          </a:p>
        </p:txBody>
      </p:sp>
    </p:spTree>
    <p:extLst>
      <p:ext uri="{BB962C8B-B14F-4D97-AF65-F5344CB8AC3E}">
        <p14:creationId xmlns:p14="http://schemas.microsoft.com/office/powerpoint/2010/main" val="267868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C37FE-C63B-A2E1-4C67-8FF94D74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prévention?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71D4B-F08D-FD76-7DBE-0156E19EF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4000" dirty="0"/>
              <a:t>Préservatif ♂︎♀︎</a:t>
            </a:r>
          </a:p>
          <a:p>
            <a:r>
              <a:rPr lang="fr-FR" sz="4000" dirty="0"/>
              <a:t>Pour le VIH : PREP</a:t>
            </a:r>
          </a:p>
          <a:p>
            <a:r>
              <a:rPr lang="fr-FR" sz="4000" dirty="0"/>
              <a:t>Pour les autres : Dépistage +++ et traitement</a:t>
            </a:r>
          </a:p>
          <a:p>
            <a:r>
              <a:rPr lang="fr-FR" sz="4000" dirty="0"/>
              <a:t>Vaccins </a:t>
            </a:r>
          </a:p>
          <a:p>
            <a:pPr lvl="1"/>
            <a:r>
              <a:rPr lang="fr-FR" sz="3600" dirty="0"/>
              <a:t>HPV :  Gardasil 9®</a:t>
            </a:r>
          </a:p>
          <a:p>
            <a:pPr lvl="1"/>
            <a:r>
              <a:rPr lang="fr-FR" sz="3600" dirty="0"/>
              <a:t>Hépatite B </a:t>
            </a:r>
          </a:p>
          <a:p>
            <a:pPr lvl="1"/>
            <a:r>
              <a:rPr lang="fr-FR" sz="3600" dirty="0"/>
              <a:t>(Hépatite A)</a:t>
            </a:r>
          </a:p>
          <a:p>
            <a:pPr lvl="1"/>
            <a:r>
              <a:rPr lang="fr-FR" sz="3600" dirty="0"/>
              <a:t>Gonocoque : </a:t>
            </a:r>
            <a:r>
              <a:rPr lang="fr-FR" sz="3600" dirty="0" err="1"/>
              <a:t>Bexsero</a:t>
            </a:r>
            <a:r>
              <a:rPr lang="fr-FR" sz="3600" dirty="0"/>
              <a:t>® </a:t>
            </a:r>
            <a:r>
              <a:rPr lang="fr-FR" sz="3600" i="1" dirty="0">
                <a:solidFill>
                  <a:srgbClr val="FF0000"/>
                </a:solidFill>
              </a:rPr>
              <a:t>à l’étude</a:t>
            </a:r>
          </a:p>
          <a:p>
            <a:pPr marL="457200" lvl="1" indent="0">
              <a:buNone/>
            </a:pP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69B3B-B1B0-1821-7444-29D83937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se dépister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F1B16E-A6CB-DD9B-8EDD-B37C552C1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Si symptômes</a:t>
            </a:r>
          </a:p>
          <a:p>
            <a:pPr marL="0" indent="0">
              <a:buNone/>
            </a:pPr>
            <a:r>
              <a:rPr lang="fr-FR" sz="3200" dirty="0"/>
              <a:t>(Écoulement, pertes, boutons …)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À chaque changement de partenaire</a:t>
            </a:r>
          </a:p>
          <a:p>
            <a:r>
              <a:rPr lang="fr-FR" sz="3200" dirty="0"/>
              <a:t>Si partenaire connu + pour une IST</a:t>
            </a:r>
          </a:p>
          <a:p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78049-95E6-51F2-E9B5-196E2A7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Comment et où se dépister?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43A73-9201-E2CA-C736-6467DF8D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6200" dirty="0"/>
              <a:t>1/</a:t>
            </a:r>
            <a:r>
              <a:rPr lang="fr-FR" sz="6200" u="sng" dirty="0"/>
              <a:t>Bilan sanguin/ test urinaire et </a:t>
            </a:r>
            <a:r>
              <a:rPr lang="fr-FR" sz="6200" u="sng" dirty="0" err="1"/>
              <a:t>autoprélèvement</a:t>
            </a:r>
            <a:r>
              <a:rPr lang="fr-FR" sz="6200" u="sng" dirty="0"/>
              <a:t>(s)</a:t>
            </a:r>
          </a:p>
          <a:p>
            <a:pPr lvl="1"/>
            <a:r>
              <a:rPr lang="fr-FR" sz="5500" dirty="0"/>
              <a:t>CEGIDD </a:t>
            </a:r>
            <a:r>
              <a:rPr lang="fr-FR" sz="5500" dirty="0">
                <a:sym typeface="Wingdings" pitchFamily="2" charset="2"/>
              </a:rPr>
              <a:t>coordonnées par </a:t>
            </a:r>
            <a:r>
              <a:rPr lang="fr-FR" sz="5500" dirty="0"/>
              <a:t>Sida info service </a:t>
            </a:r>
          </a:p>
          <a:p>
            <a:pPr lvl="1"/>
            <a:r>
              <a:rPr lang="fr-FR" sz="5500" dirty="0"/>
              <a:t>Laboratoire gratuit et sans ordonnance pour le VIH</a:t>
            </a:r>
          </a:p>
          <a:p>
            <a:pPr lvl="1"/>
            <a:r>
              <a:rPr lang="fr-FR" sz="5500" dirty="0"/>
              <a:t>Avec son médecin traitant  sur ordonnance pour toutes les IST</a:t>
            </a:r>
          </a:p>
          <a:p>
            <a:pPr lvl="1"/>
            <a:r>
              <a:rPr lang="fr-FR" sz="5500" dirty="0"/>
              <a:t>Centre de santé sexuelle)</a:t>
            </a:r>
          </a:p>
          <a:p>
            <a:pPr lvl="1"/>
            <a:endParaRPr lang="fr-FR" sz="5100" dirty="0"/>
          </a:p>
          <a:p>
            <a:pPr marL="0" indent="0">
              <a:buNone/>
            </a:pPr>
            <a:r>
              <a:rPr lang="fr-FR" sz="6200" dirty="0"/>
              <a:t>2/</a:t>
            </a:r>
            <a:r>
              <a:rPr lang="fr-FR" sz="6200" u="sng" dirty="0"/>
              <a:t>autotest VIH</a:t>
            </a:r>
          </a:p>
          <a:p>
            <a:pPr marL="0" indent="0">
              <a:buNone/>
            </a:pPr>
            <a:endParaRPr lang="fr-FR" sz="5100" dirty="0"/>
          </a:p>
          <a:p>
            <a:pPr marL="0" indent="0">
              <a:buNone/>
            </a:pPr>
            <a:r>
              <a:rPr lang="fr-FR" sz="6200" u="sng" dirty="0"/>
              <a:t>3/ TROD VIH, VHB, VHC</a:t>
            </a:r>
          </a:p>
          <a:p>
            <a:pPr lvl="1"/>
            <a:r>
              <a:rPr lang="fr-FR" sz="5100" dirty="0"/>
              <a:t> </a:t>
            </a:r>
            <a:r>
              <a:rPr lang="fr-FR" sz="5500" dirty="0"/>
              <a:t>dans les associations AIDES, ENIPSE, le Mail…..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5124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{04DD49DF-8548-5645-AD70-F67D4D7E1DCC}tf10001123</Template>
  <TotalTime>131</TotalTime>
  <Words>316</Words>
  <Application>Microsoft Macintosh PowerPoint</Application>
  <PresentationFormat>Grand écran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Agrandir</vt:lpstr>
      <vt:lpstr>Cambria Math</vt:lpstr>
      <vt:lpstr>Gill Sans MT</vt:lpstr>
      <vt:lpstr>Wingdings 2</vt:lpstr>
      <vt:lpstr>Dividende</vt:lpstr>
      <vt:lpstr> Prévention des IST auprès des jeunes des clefs pour agir Pr Journée moi(s) sans tabou 16 Mai 2023</vt:lpstr>
      <vt:lpstr>Présentation de la structure</vt:lpstr>
      <vt:lpstr>Présentation de la structure</vt:lpstr>
      <vt:lpstr>Epidémiologie des IST (recueil des données)</vt:lpstr>
      <vt:lpstr>Quelques chiffres</vt:lpstr>
      <vt:lpstr>Evolution de l’épidémie de Chlamydiae</vt:lpstr>
      <vt:lpstr>Outils de prévention?</vt:lpstr>
      <vt:lpstr>Quand se dépister ?</vt:lpstr>
      <vt:lpstr> Comment et où se dépister?</vt:lpstr>
      <vt:lpstr>Actions menées au CEGIDD hors les murs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moi(s) sans tabou</dc:title>
  <dc:creator>Nora FRESSE--BONNARD</dc:creator>
  <cp:lastModifiedBy>Nora FRESSE--BONNARD</cp:lastModifiedBy>
  <cp:revision>15</cp:revision>
  <dcterms:created xsi:type="dcterms:W3CDTF">2023-05-11T06:21:14Z</dcterms:created>
  <dcterms:modified xsi:type="dcterms:W3CDTF">2023-05-15T18:26:20Z</dcterms:modified>
</cp:coreProperties>
</file>